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9" r:id="rId2"/>
    <p:sldId id="299" r:id="rId3"/>
    <p:sldId id="288" r:id="rId4"/>
    <p:sldId id="287" r:id="rId5"/>
    <p:sldId id="293" r:id="rId6"/>
    <p:sldId id="294" r:id="rId7"/>
    <p:sldId id="295" r:id="rId8"/>
    <p:sldId id="296" r:id="rId9"/>
    <p:sldId id="289" r:id="rId10"/>
    <p:sldId id="297" r:id="rId11"/>
    <p:sldId id="298" r:id="rId12"/>
    <p:sldId id="290" r:id="rId13"/>
    <p:sldId id="300" r:id="rId14"/>
    <p:sldId id="301" r:id="rId15"/>
    <p:sldId id="302" r:id="rId16"/>
    <p:sldId id="291" r:id="rId17"/>
    <p:sldId id="303" r:id="rId18"/>
    <p:sldId id="29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8B"/>
    <a:srgbClr val="F496D7"/>
    <a:srgbClr val="D43FD9"/>
    <a:srgbClr val="DB55DD"/>
    <a:srgbClr val="BB5CD6"/>
    <a:srgbClr val="CA7DDE"/>
    <a:srgbClr val="84289B"/>
    <a:srgbClr val="962EB0"/>
    <a:srgbClr val="AB34C8"/>
    <a:srgbClr val="BA55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3" autoAdjust="0"/>
    <p:restoredTop sz="95197" autoAdjust="0"/>
  </p:normalViewPr>
  <p:slideViewPr>
    <p:cSldViewPr snapToGrid="0">
      <p:cViewPr varScale="1">
        <p:scale>
          <a:sx n="135" d="100"/>
          <a:sy n="135" d="100"/>
        </p:scale>
        <p:origin x="149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2A5CA-A4C9-4DA2-8975-51C866276951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1B281-057C-4E95-A709-F8ABFE26040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1B281-057C-4E95-A709-F8ABFE26040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D1B281-057C-4E95-A709-F8ABFE26040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24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650" y="0"/>
            <a:ext cx="12184700" cy="1555751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8B8B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954" y="230028"/>
            <a:ext cx="11963400" cy="13255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509" y="1670843"/>
            <a:ext cx="11996709" cy="516013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471330"/>
            <a:ext cx="2743200" cy="365125"/>
          </a:xfrm>
        </p:spPr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465854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487758"/>
            <a:ext cx="2743200" cy="365125"/>
          </a:xfrm>
        </p:spPr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F4082-EBE5-4153-A4C1-4A31BABB7F9A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5CF90-2CC3-4279-A851-0413C0EF4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华文仿宋" panose="02010600040101010101" pitchFamily="2" charset="-122"/>
          <a:ea typeface="华文仿宋" panose="0201060004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仿宋" panose="02010609060101010101" pitchFamily="49" charset="-122"/>
          <a:ea typeface="仿宋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libili.com/video/BV1x3411G7At?p=1&amp;share_medium=android&amp;share_plat=android&amp;share_session_id=ecbeac57-a53f-4a98-b242-9283b555ddc4&amp;share_source=WEIXIN&amp;share_tag=s_i&amp;timestamp=1654754460&amp;unique_k=SEoJNms&amp;vd_source=5b5c708fc6f16ba1e518ac2927c6e7aa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2407828" y="653741"/>
            <a:ext cx="4989195" cy="425450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中国科学院大学</a:t>
            </a:r>
            <a:r>
              <a:rPr lang="en-US" altLang="zh-CN" sz="1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2022</a:t>
            </a:r>
            <a:r>
              <a:rPr lang="zh-CN" altLang="en-US" sz="18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年“强化学习”课程大作业</a:t>
            </a:r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>
          <a:xfrm>
            <a:off x="1584325" y="5100342"/>
            <a:ext cx="9144000" cy="1655762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陈诺 </a:t>
            </a:r>
            <a:r>
              <a:rPr lang="en-US" altLang="zh-CN" sz="3600" b="1" dirty="0"/>
              <a:t>202118020629011</a:t>
            </a:r>
          </a:p>
          <a:p>
            <a:r>
              <a:rPr lang="zh-CN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陈若愚 </a:t>
            </a:r>
            <a:r>
              <a:rPr lang="en-US" altLang="zh-CN" sz="3600" b="1" dirty="0"/>
              <a:t>202118018629015</a:t>
            </a:r>
          </a:p>
          <a:p>
            <a:endParaRPr lang="en-US" altLang="zh-CN" sz="3600" b="1" dirty="0"/>
          </a:p>
        </p:txBody>
      </p:sp>
      <p:sp>
        <p:nvSpPr>
          <p:cNvPr id="2" name="标题 4"/>
          <p:cNvSpPr>
            <a:spLocks noGrp="1"/>
          </p:cNvSpPr>
          <p:nvPr/>
        </p:nvSpPr>
        <p:spPr>
          <a:xfrm>
            <a:off x="780415" y="2496185"/>
            <a:ext cx="10751820" cy="1739265"/>
          </a:xfrm>
          <a:prstGeom prst="rect">
            <a:avLst/>
          </a:prstGeom>
        </p:spPr>
        <p:txBody>
          <a:bodyPr vert="horz" lIns="91440" tIns="45720" rIns="91440" bIns="45720" rtlCol="0" anchor="b"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j-cs"/>
              </a:defRPr>
            </a:lvl1pPr>
          </a:lstStyle>
          <a:p>
            <a:pPr fontAlgn="auto">
              <a:lnSpc>
                <a:spcPct val="150000"/>
              </a:lnSpc>
            </a:pPr>
            <a:r>
              <a:rPr lang="en-US" altLang="zh-CN" sz="4400" b="1" dirty="0">
                <a:ln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DDD</a:t>
            </a:r>
            <a:r>
              <a:rPr lang="zh-CN" altLang="en-US" sz="4400" b="1" dirty="0">
                <a:ln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en-US" altLang="zh-CN" sz="4400" b="1" dirty="0">
                <a:ln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Double-player Dueling DQN</a:t>
            </a:r>
          </a:p>
          <a:p>
            <a:pPr fontAlgn="auto">
              <a:lnSpc>
                <a:spcPct val="150000"/>
              </a:lnSpc>
            </a:pPr>
            <a:r>
              <a:rPr lang="en-US" altLang="zh-CN" sz="4400" b="1" dirty="0">
                <a:ln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Fighting Game</a:t>
            </a:r>
            <a:endParaRPr lang="zh-CN" altLang="en-US" sz="4400" b="1" dirty="0">
              <a:ln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https://gimg2.baidu.com/image_search/src=http%3A%2F%2F5b0988e595225.cdn.sohucs.com%2Fimages%2F20190729%2F98f813fff5d046eb96ea907d83b787f7.jpeg&amp;refer=http%3A%2F%2F5b0988e595225.cdn.sohucs.com&amp;app=2002&amp;size=f9999,10000&amp;q=a80&amp;n=0&amp;g=0n&amp;fmt=auto?sec=1657104618&amp;t=2f5ddf2c8e5736b8b90fd2aaa14b9ad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9" y="303550"/>
            <a:ext cx="2004972" cy="11269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537113" y="404801"/>
            <a:ext cx="293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DDD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算法总体架构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17" y="1659534"/>
            <a:ext cx="9993085" cy="458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500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算法要点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要点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en-US" altLang="zh-CN" dirty="0"/>
              <a:t>Deep Q-Learning</a:t>
            </a:r>
          </a:p>
          <a:p>
            <a:pPr lvl="1"/>
            <a:r>
              <a:rPr lang="zh-CN" altLang="en-US" dirty="0"/>
              <a:t>基操，时间差分算法的升级版，用神经网络拟合</a:t>
            </a:r>
            <a:r>
              <a:rPr lang="en-US" altLang="zh-CN" dirty="0"/>
              <a:t>Q</a:t>
            </a:r>
            <a:r>
              <a:rPr lang="zh-CN" altLang="en-US" dirty="0"/>
              <a:t>函数</a:t>
            </a:r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要点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en-US" altLang="zh-CN" dirty="0"/>
              <a:t>Dueling</a:t>
            </a:r>
            <a:r>
              <a:rPr lang="zh-CN" altLang="en-US" dirty="0"/>
              <a:t>思想：</a:t>
            </a:r>
            <a:endParaRPr lang="en-US" altLang="zh-CN" dirty="0"/>
          </a:p>
          <a:p>
            <a:pPr lvl="1"/>
            <a:r>
              <a:rPr lang="zh-CN" altLang="en-US" dirty="0"/>
              <a:t>分离</a:t>
            </a:r>
            <a:r>
              <a:rPr lang="en-US" altLang="zh-CN" i="1" dirty="0">
                <a:latin typeface="+mn-lt"/>
                <a:cs typeface="Times" panose="02020603050405020304" pitchFamily="18" charset="0"/>
              </a:rPr>
              <a:t>s</a:t>
            </a:r>
            <a:r>
              <a:rPr lang="zh-CN" altLang="en-US" dirty="0"/>
              <a:t>和</a:t>
            </a:r>
            <a:r>
              <a:rPr lang="en-US" altLang="zh-CN" i="1" dirty="0">
                <a:latin typeface="+mn-lt"/>
              </a:rPr>
              <a:t>a</a:t>
            </a:r>
            <a:r>
              <a:rPr lang="zh-CN" altLang="en-US" dirty="0"/>
              <a:t>的影响，符合格斗游戏实际情况</a:t>
            </a:r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要点</a:t>
            </a:r>
            <a:r>
              <a:rPr lang="en-US" altLang="zh-CN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zh-CN" altLang="en-US" dirty="0"/>
              <a:t>双方共享经验池</a:t>
            </a:r>
            <a:endParaRPr lang="en-US" altLang="zh-CN" dirty="0"/>
          </a:p>
          <a:p>
            <a:pPr lvl="1"/>
            <a:r>
              <a:rPr lang="zh-CN" altLang="en-US" dirty="0"/>
              <a:t>不是说对方影响不大么？利用镜像性质，同时学习对手出招！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1300" y="3208930"/>
            <a:ext cx="3937995" cy="59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2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55067-6225-483E-B7F3-65625EF2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PART 3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DB5966-88B8-483A-94E4-4211789D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473" y="2015797"/>
            <a:ext cx="6291291" cy="4335724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问题分析与解包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算法设计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测试结果</a:t>
            </a:r>
            <a:endParaRPr lang="en-US" altLang="zh-CN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总结与回顾</a:t>
            </a:r>
          </a:p>
        </p:txBody>
      </p:sp>
    </p:spTree>
    <p:extLst>
      <p:ext uri="{BB962C8B-B14F-4D97-AF65-F5344CB8AC3E}">
        <p14:creationId xmlns:p14="http://schemas.microsoft.com/office/powerpoint/2010/main" val="227849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训练过程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HP</a:t>
            </a:r>
            <a:r>
              <a:rPr lang="zh-CN" altLang="en-US" dirty="0"/>
              <a:t>差稳定增长，最终停在</a:t>
            </a:r>
            <a:r>
              <a:rPr lang="en-US" altLang="zh-CN" dirty="0"/>
              <a:t>+100</a:t>
            </a:r>
            <a:r>
              <a:rPr lang="zh-CN" altLang="en-US" dirty="0"/>
              <a:t>附近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696" y="2677718"/>
            <a:ext cx="7856901" cy="41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60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限定</a:t>
            </a:r>
            <a:r>
              <a:rPr lang="en-US" altLang="zh-CN" dirty="0"/>
              <a:t>60s</a:t>
            </a:r>
            <a:r>
              <a:rPr lang="zh-CN" altLang="en-US" dirty="0"/>
              <a:t>，不限</a:t>
            </a:r>
            <a:r>
              <a:rPr lang="en-US" altLang="zh-CN" dirty="0"/>
              <a:t>HP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和作业要求一致，主要检验智能体的长期压制能力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胜率极高，</a:t>
            </a:r>
            <a:r>
              <a:rPr lang="en-US" altLang="zh-CN" dirty="0"/>
              <a:t>HP</a:t>
            </a:r>
            <a:r>
              <a:rPr lang="zh-CN" altLang="en-US" dirty="0"/>
              <a:t>差值可观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404" y="2608904"/>
            <a:ext cx="6515665" cy="208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限定</a:t>
            </a:r>
            <a:r>
              <a:rPr lang="en-US" altLang="zh-CN" dirty="0"/>
              <a:t>HP=100</a:t>
            </a:r>
            <a:r>
              <a:rPr lang="zh-CN" altLang="en-US" dirty="0"/>
              <a:t>，不限时间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七八次有效攻击就能击败对面，考验短期发挥</a:t>
            </a:r>
            <a:endParaRPr lang="en-US" altLang="zh-CN" dirty="0"/>
          </a:p>
          <a:p>
            <a:r>
              <a:rPr lang="zh-CN" altLang="en-US" dirty="0"/>
              <a:t>虽然优势明显，但不大稳定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187" y="2441849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9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DB5966-88B8-483A-94E4-4211789D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473" y="2015797"/>
            <a:ext cx="6291291" cy="4335724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问题分析与解包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算法设计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测试结果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总结与回顾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674D6D32-4490-4A6F-8CCB-A85239A2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PART 4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651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总结与回顾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本文设计的算法，其核心与特色都和格斗游戏本身契合！</a:t>
            </a:r>
            <a:endParaRPr lang="en-US" altLang="zh-CN" dirty="0"/>
          </a:p>
          <a:p>
            <a:pPr lvl="1"/>
            <a:r>
              <a:rPr lang="zh-CN" altLang="en-US" dirty="0"/>
              <a:t>基于对问题描述的透彻理解与利用（解包）</a:t>
            </a:r>
            <a:endParaRPr lang="en-US" altLang="zh-CN" dirty="0"/>
          </a:p>
          <a:p>
            <a:pPr lvl="1"/>
            <a:r>
              <a:rPr lang="zh-CN" altLang="en-US" dirty="0"/>
              <a:t>做问题之前，先想清楚问题本身</a:t>
            </a:r>
            <a:endParaRPr lang="en-US" altLang="zh-CN" dirty="0"/>
          </a:p>
          <a:p>
            <a:r>
              <a:rPr lang="zh-CN" altLang="en-US" dirty="0"/>
              <a:t>为什么这里用单智能体</a:t>
            </a:r>
            <a:r>
              <a:rPr lang="en-US" altLang="zh-CN" dirty="0"/>
              <a:t>RL</a:t>
            </a:r>
            <a:r>
              <a:rPr lang="zh-CN" altLang="en-US" dirty="0"/>
              <a:t>不用二人零和博弈？</a:t>
            </a:r>
            <a:endParaRPr lang="en-US" altLang="zh-CN" dirty="0"/>
          </a:p>
          <a:p>
            <a:pPr lvl="1"/>
            <a:r>
              <a:rPr lang="zh-CN" altLang="en-US" dirty="0"/>
              <a:t>核心区分点在于，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对手行为建模</a:t>
            </a:r>
            <a:r>
              <a:rPr lang="zh-CN" altLang="en-US" dirty="0"/>
              <a:t>有没有价值</a:t>
            </a:r>
            <a:endParaRPr lang="en-US" altLang="zh-CN" dirty="0"/>
          </a:p>
          <a:p>
            <a:pPr lvl="1"/>
            <a:r>
              <a:rPr lang="zh-CN" altLang="en-US" dirty="0"/>
              <a:t>格斗游戏里面，防御机制特别少，将对手嵌入环境更合适</a:t>
            </a:r>
            <a:endParaRPr lang="en-US" altLang="zh-CN" dirty="0"/>
          </a:p>
          <a:p>
            <a:r>
              <a:rPr lang="zh-CN" altLang="en-US" dirty="0"/>
              <a:t>后续改进：能量机制，决策排除等</a:t>
            </a:r>
          </a:p>
        </p:txBody>
      </p:sp>
    </p:spTree>
    <p:extLst>
      <p:ext uri="{BB962C8B-B14F-4D97-AF65-F5344CB8AC3E}">
        <p14:creationId xmlns:p14="http://schemas.microsoft.com/office/powerpoint/2010/main" val="25163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1B1D69-7E93-4626-B2B4-31CB2F1A6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展示结束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30019-2DE5-4DA9-9BC3-6B2F1E66E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0364" y="3387355"/>
            <a:ext cx="7977563" cy="3692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600" b="1" dirty="0"/>
              <a:t>感谢老师、同学们的聆听！</a:t>
            </a:r>
          </a:p>
        </p:txBody>
      </p:sp>
    </p:spTree>
    <p:extLst>
      <p:ext uri="{BB962C8B-B14F-4D97-AF65-F5344CB8AC3E}">
        <p14:creationId xmlns:p14="http://schemas.microsoft.com/office/powerpoint/2010/main" val="283736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先来欣赏一场惊险刺激的格斗吧！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E1DF93-5EEC-24A0-3605-6CD561A7F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081" y="1677660"/>
            <a:ext cx="7233145" cy="482418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C4321-FA6D-F3B2-CAA5-F0F48C27E9CF}"/>
              </a:ext>
            </a:extLst>
          </p:cNvPr>
          <p:cNvSpPr txBox="1"/>
          <p:nvPr/>
        </p:nvSpPr>
        <p:spPr>
          <a:xfrm>
            <a:off x="9734507" y="5026075"/>
            <a:ext cx="2337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u="sng" dirty="0">
                <a:hlinkClick r:id="rId4"/>
              </a:rPr>
              <a:t>视频请点击这里观看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11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18DD8-CF89-4D4A-8157-6549B65AB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本文主要工作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A09006C-26A7-443C-B046-6AB9CD91B96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zh-CN" altLang="en-US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解包格斗游戏：</a:t>
                </a:r>
                <a:r>
                  <a:rPr lang="en-US" altLang="zh-CN" dirty="0"/>
                  <a:t>Java</a:t>
                </a:r>
                <a:r>
                  <a:rPr lang="zh-CN" altLang="en-US" dirty="0"/>
                  <a:t>内部机制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状态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决策</a:t>
                </a:r>
                <a:r>
                  <a:rPr lang="en-US" altLang="zh-CN" dirty="0"/>
                  <a:t>/</a:t>
                </a:r>
                <a:r>
                  <a:rPr lang="zh-CN" altLang="en-US" dirty="0"/>
                  <a:t>伤害结算</a:t>
                </a:r>
                <a:endParaRPr lang="en-US" altLang="zh-CN" dirty="0"/>
              </a:p>
              <a:p>
                <a:r>
                  <a:rPr lang="zh-CN" altLang="en-US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选用算法：</a:t>
                </a:r>
                <a:r>
                  <a:rPr lang="en-US" altLang="zh-CN" dirty="0"/>
                  <a:t>Dueling DQN</a:t>
                </a:r>
                <a:r>
                  <a:rPr lang="zh-CN" altLang="en-US" dirty="0"/>
                  <a:t>，双方共享经验池</a:t>
                </a:r>
                <a:endParaRPr lang="en-US" altLang="zh-CN" dirty="0"/>
              </a:p>
              <a:p>
                <a:pPr lvl="1"/>
                <a:r>
                  <a:rPr lang="en-US" altLang="zh-CN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Dueling DQN</a:t>
                </a: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zh-CN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effectLst/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zh-CN" b="0" i="1" smtClean="0">
                            <a:effectLst/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effectLst/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altLang="zh-CN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effectLst/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b="0" i="1" smtClean="0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i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lvl="1"/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双方共享经验池：</a:t>
                </a:r>
                <a:r>
                  <a:rPr lang="zh-CN" altLang="en-US" dirty="0"/>
                  <a:t>为何不用二人零和博弈？</a:t>
                </a:r>
                <a:endParaRPr lang="en-US" altLang="zh-CN" dirty="0"/>
              </a:p>
              <a:p>
                <a:r>
                  <a:rPr lang="zh-CN" altLang="en-US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实验数据：</a:t>
                </a:r>
                <a:r>
                  <a:rPr lang="zh-CN" altLang="en-US" dirty="0"/>
                  <a:t>训练时、定时不限</a:t>
                </a:r>
                <a:r>
                  <a:rPr lang="en-US" altLang="zh-CN" dirty="0"/>
                  <a:t>HP</a:t>
                </a:r>
                <a:r>
                  <a:rPr lang="zh-CN" altLang="en-US" dirty="0"/>
                  <a:t>、定</a:t>
                </a:r>
                <a:r>
                  <a:rPr lang="en-US" altLang="zh-CN" dirty="0"/>
                  <a:t>HP</a:t>
                </a:r>
                <a:r>
                  <a:rPr lang="zh-CN" altLang="en-US" dirty="0"/>
                  <a:t>不限时</a:t>
                </a:r>
                <a:endParaRPr lang="en-US" altLang="zh-CN" dirty="0"/>
              </a:p>
              <a:p>
                <a:r>
                  <a:rPr lang="zh-CN" altLang="en-US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主要创新点：</a:t>
                </a:r>
                <a:r>
                  <a:rPr lang="zh-CN" altLang="en-US" dirty="0"/>
                  <a:t>对症下药，量身定制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A09006C-26A7-443C-B046-6AB9CD91B96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250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DB5966-88B8-483A-94E4-4211789D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473" y="2015797"/>
            <a:ext cx="6291291" cy="4335724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问题分析与解包</a:t>
            </a:r>
            <a:endParaRPr lang="en-US" altLang="zh-CN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算法设计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测试结果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总结与回顾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3F1FC23-2A9C-4F5D-99E3-9CE40277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PART 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70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拆包环节到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9807" y="1555591"/>
            <a:ext cx="9999040" cy="51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94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拆包的收获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动作表：</a:t>
            </a:r>
            <a:r>
              <a:rPr lang="en-US" altLang="zh-CN" dirty="0"/>
              <a:t>56</a:t>
            </a:r>
            <a:r>
              <a:rPr lang="zh-CN" altLang="en-US" dirty="0"/>
              <a:t>个动作，</a:t>
            </a:r>
            <a:r>
              <a:rPr lang="en-US" altLang="zh-CN" dirty="0"/>
              <a:t>40</a:t>
            </a:r>
            <a:r>
              <a:rPr lang="zh-CN" altLang="en-US" dirty="0"/>
              <a:t>个容许控制       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状态：</a:t>
            </a:r>
            <a:r>
              <a:rPr lang="en-US" altLang="zh-CN" dirty="0"/>
              <a:t>144</a:t>
            </a:r>
            <a:r>
              <a:rPr lang="zh-CN" altLang="en-US" dirty="0"/>
              <a:t>维，不一定全有用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游戏内部运作机制：</a:t>
            </a:r>
            <a:r>
              <a:rPr lang="zh-CN" altLang="en-US" dirty="0"/>
              <a:t>状态框判定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E63B936-BE03-7387-928E-48589835D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0" y="2315063"/>
            <a:ext cx="2849335" cy="38144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18A3B17-63C8-E93C-339D-9141C0EB0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755" y="2315062"/>
            <a:ext cx="2972106" cy="381443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68EFAD2-EC4B-8130-5BF9-D7568AFA8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5898" y="2315062"/>
            <a:ext cx="3260417" cy="427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83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如何定义问题框架？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适不适合使用</a:t>
                </a: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二人零和博弈</a:t>
                </a:r>
                <a:r>
                  <a:rPr lang="zh-CN" altLang="en-US" dirty="0"/>
                  <a:t>（</a:t>
                </a:r>
                <a:r>
                  <a:rPr lang="en-US" altLang="zh-CN" dirty="0"/>
                  <a:t>Markov Games</a:t>
                </a:r>
                <a:r>
                  <a:rPr lang="zh-CN" altLang="en-US" dirty="0"/>
                  <a:t>）？</a:t>
                </a:r>
                <a:endParaRPr lang="en-US" altLang="zh-CN" dirty="0"/>
              </a:p>
              <a:p>
                <a:pPr lvl="1"/>
                <a:r>
                  <a:rPr lang="en-US" altLang="zh-CN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Markov Games</a:t>
                </a: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dirty="0"/>
                  <a:t>; </a:t>
                </a:r>
                <a:r>
                  <a:rPr lang="zh-CN" altLang="en-US" dirty="0"/>
                  <a:t>建模对手行为</a:t>
                </a:r>
                <a:endParaRPr lang="en-US" altLang="zh-CN" dirty="0"/>
              </a:p>
              <a:p>
                <a:pPr lvl="1"/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经典算法：</a:t>
                </a:r>
                <a:r>
                  <a:rPr lang="en-US" altLang="zh-CN" dirty="0"/>
                  <a:t>Minimax-Q</a:t>
                </a:r>
                <a:r>
                  <a:rPr lang="zh-CN" altLang="en-US" dirty="0"/>
                  <a:t>，虚拟博弈，自博弈等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但是，你即使知道对面在干啥，这有用么？</a:t>
                </a:r>
                <a:endParaRPr lang="en-US" altLang="zh-CN" dirty="0"/>
              </a:p>
              <a:p>
                <a:r>
                  <a:rPr lang="zh-CN" altLang="en-US" dirty="0"/>
                  <a:t>故使用单智能体</a:t>
                </a:r>
                <a:r>
                  <a:rPr lang="en-US" altLang="zh-CN" dirty="0"/>
                  <a:t>RL</a:t>
                </a:r>
                <a:r>
                  <a:rPr lang="zh-CN" altLang="en-US" dirty="0"/>
                  <a:t>体系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动态规划、蒙特卡罗、时间差分</a:t>
                </a:r>
                <a:r>
                  <a:rPr lang="en-US" altLang="zh-CN" dirty="0"/>
                  <a:t>--</a:t>
                </a:r>
                <a:r>
                  <a:rPr lang="en-US" altLang="zh-CN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Deep Q-Learning</a:t>
                </a: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！</a:t>
                </a:r>
                <a:endParaRPr lang="en-US" altLang="zh-CN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lvl="1"/>
                <a:r>
                  <a:rPr lang="zh-CN" altLang="en-US" dirty="0"/>
                  <a:t>反着利用二人零和的劣势，引入</a:t>
                </a:r>
                <a:r>
                  <a:rPr lang="zh-CN" altLang="en-US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双方经验池共享</a:t>
                </a: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" name="组合 5"/>
          <p:cNvGrpSpPr/>
          <p:nvPr/>
        </p:nvGrpSpPr>
        <p:grpSpPr>
          <a:xfrm>
            <a:off x="8115166" y="2015414"/>
            <a:ext cx="3619634" cy="2080726"/>
            <a:chOff x="8115166" y="2015414"/>
            <a:chExt cx="3619634" cy="208072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150"/>
            <a:stretch/>
          </p:blipFill>
          <p:spPr>
            <a:xfrm>
              <a:off x="8115166" y="2062066"/>
              <a:ext cx="1860631" cy="2034074"/>
            </a:xfrm>
            <a:prstGeom prst="rect">
              <a:avLst/>
            </a:prstGeom>
          </p:spPr>
        </p:pic>
        <p:sp>
          <p:nvSpPr>
            <p:cNvPr id="5" name="椭圆形标注 4"/>
            <p:cNvSpPr/>
            <p:nvPr/>
          </p:nvSpPr>
          <p:spPr>
            <a:xfrm>
              <a:off x="9722498" y="2015414"/>
              <a:ext cx="2012302" cy="681135"/>
            </a:xfrm>
            <a:prstGeom prst="wedgeEllipse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貌似可以欸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095678" y="1839917"/>
            <a:ext cx="3760237" cy="2410993"/>
            <a:chOff x="3872204" y="2836506"/>
            <a:chExt cx="5355772" cy="3480318"/>
          </a:xfrm>
        </p:grpSpPr>
        <p:sp>
          <p:nvSpPr>
            <p:cNvPr id="10" name="矩形 9"/>
            <p:cNvSpPr/>
            <p:nvPr/>
          </p:nvSpPr>
          <p:spPr>
            <a:xfrm>
              <a:off x="3872204" y="2836506"/>
              <a:ext cx="5355772" cy="34803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956059" y="2925268"/>
              <a:ext cx="5175500" cy="3312127"/>
              <a:chOff x="7734957" y="2483375"/>
              <a:chExt cx="2498541" cy="1660608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34957" y="2483375"/>
                <a:ext cx="1321494" cy="1660608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sp>
            <p:nvSpPr>
              <p:cNvPr id="9" name="云形标注 8"/>
              <p:cNvSpPr/>
              <p:nvPr/>
            </p:nvSpPr>
            <p:spPr>
              <a:xfrm>
                <a:off x="8764621" y="2483375"/>
                <a:ext cx="1468877" cy="830304"/>
              </a:xfrm>
              <a:prstGeom prst="cloudCallou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No</a:t>
                </a:r>
                <a:r>
                  <a:rPr lang="zh-CN" altLang="en-US" dirty="0">
                    <a:solidFill>
                      <a:schemeClr val="tx1"/>
                    </a:solidFill>
                  </a:rPr>
                  <a:t>！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530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954" y="214604"/>
            <a:ext cx="11963400" cy="1340987"/>
          </a:xfrm>
        </p:spPr>
        <p:txBody>
          <a:bodyPr/>
          <a:lstStyle/>
          <a:p>
            <a:r>
              <a:rPr lang="zh-CN" altLang="en-US" dirty="0"/>
              <a:t>制定决策的决定性因素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在左边区域：</a:t>
            </a:r>
            <a:r>
              <a:rPr lang="zh-CN" altLang="en-US" dirty="0"/>
              <a:t>打空气捏？</a:t>
            </a:r>
            <a:endParaRPr lang="en-US" altLang="zh-CN" dirty="0"/>
          </a:p>
          <a:p>
            <a:pPr lvl="1"/>
            <a:r>
              <a:rPr lang="zh-CN" altLang="en-US" dirty="0"/>
              <a:t>状态</a:t>
            </a:r>
            <a:r>
              <a:rPr lang="en-US" altLang="zh-CN" i="1" dirty="0">
                <a:latin typeface="+mn-lt"/>
              </a:rPr>
              <a:t>s</a:t>
            </a:r>
            <a:r>
              <a:rPr lang="zh-CN" altLang="en-US" dirty="0"/>
              <a:t>的权重高，</a:t>
            </a:r>
            <a:r>
              <a:rPr lang="en-US" altLang="zh-CN" i="1" dirty="0">
                <a:latin typeface="+mn-lt"/>
              </a:rPr>
              <a:t>a</a:t>
            </a:r>
            <a:r>
              <a:rPr lang="zh-CN" altLang="en-US" dirty="0"/>
              <a:t>没关系</a:t>
            </a:r>
            <a:endParaRPr lang="en-US" altLang="zh-CN" dirty="0"/>
          </a:p>
          <a:p>
            <a:pPr lvl="1"/>
            <a:r>
              <a:rPr lang="zh-CN" altLang="en-US" dirty="0"/>
              <a:t>智能体决策以位移为重</a:t>
            </a:r>
            <a:endParaRPr lang="en-US" altLang="zh-CN" dirty="0"/>
          </a:p>
          <a:p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在右边区域：</a:t>
            </a:r>
            <a:r>
              <a:rPr lang="zh-CN" altLang="en-US" dirty="0"/>
              <a:t>差别可大了</a:t>
            </a:r>
            <a:endParaRPr lang="en-US" altLang="zh-CN" dirty="0"/>
          </a:p>
          <a:p>
            <a:pPr lvl="1"/>
            <a:r>
              <a:rPr lang="zh-CN" altLang="en-US" dirty="0">
                <a:latin typeface="+mn-lt"/>
              </a:rPr>
              <a:t>不同的</a:t>
            </a:r>
            <a:r>
              <a:rPr lang="en-US" altLang="zh-CN" i="1" dirty="0">
                <a:latin typeface="+mn-lt"/>
              </a:rPr>
              <a:t>a</a:t>
            </a:r>
            <a:r>
              <a:rPr lang="zh-CN" altLang="en-US" dirty="0">
                <a:latin typeface="+mn-lt"/>
              </a:rPr>
              <a:t>攻击距离天差地别</a:t>
            </a:r>
            <a:endParaRPr lang="en-US" altLang="zh-CN" dirty="0"/>
          </a:p>
          <a:p>
            <a:pPr lvl="1"/>
            <a:r>
              <a:rPr lang="zh-CN" altLang="en-US" dirty="0"/>
              <a:t>智能体需要作出精准打击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81" y="1823140"/>
            <a:ext cx="6901201" cy="44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6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55067-6225-483E-B7F3-65625EF2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PART 2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DB5966-88B8-483A-94E4-4211789D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473" y="2015797"/>
            <a:ext cx="6291291" cy="4335724"/>
          </a:xfrm>
        </p:spPr>
        <p:txBody>
          <a:bodyPr>
            <a:no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问题分析与解包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RL</a:t>
            </a:r>
            <a:r>
              <a:rPr lang="zh-CN" alt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算法设计</a:t>
            </a:r>
            <a:endParaRPr lang="en-US" altLang="zh-CN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测试结果</a:t>
            </a:r>
            <a:endParaRPr lang="en-US" altLang="zh-C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总结与回顾</a:t>
            </a:r>
          </a:p>
        </p:txBody>
      </p:sp>
    </p:spTree>
    <p:extLst>
      <p:ext uri="{BB962C8B-B14F-4D97-AF65-F5344CB8AC3E}">
        <p14:creationId xmlns:p14="http://schemas.microsoft.com/office/powerpoint/2010/main" val="100286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Courier New"/>
        <a:ea typeface="楷体"/>
        <a:cs typeface=""/>
      </a:majorFont>
      <a:minorFont>
        <a:latin typeface="Times New Roman"/>
        <a:ea typeface="仿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604</Words>
  <Application>Microsoft Macintosh PowerPoint</Application>
  <PresentationFormat>宽屏</PresentationFormat>
  <Paragraphs>93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等线</vt:lpstr>
      <vt:lpstr>仿宋</vt:lpstr>
      <vt:lpstr>华文仿宋</vt:lpstr>
      <vt:lpstr>宋体</vt:lpstr>
      <vt:lpstr>Arial</vt:lpstr>
      <vt:lpstr>Cambria Math</vt:lpstr>
      <vt:lpstr>Times New Roman</vt:lpstr>
      <vt:lpstr>Office 主题​​</vt:lpstr>
      <vt:lpstr>中国科学院大学2022年“强化学习”课程大作业</vt:lpstr>
      <vt:lpstr>先来欣赏一场惊险刺激的格斗吧！</vt:lpstr>
      <vt:lpstr>本文主要工作</vt:lpstr>
      <vt:lpstr>PART 1</vt:lpstr>
      <vt:lpstr>拆包环节到~~</vt:lpstr>
      <vt:lpstr>拆包的收获</vt:lpstr>
      <vt:lpstr>如何定义问题框架？</vt:lpstr>
      <vt:lpstr>制定决策的决定性因素</vt:lpstr>
      <vt:lpstr>PART 2</vt:lpstr>
      <vt:lpstr>算法总体架构</vt:lpstr>
      <vt:lpstr>算法要点</vt:lpstr>
      <vt:lpstr>PART 3</vt:lpstr>
      <vt:lpstr>训练过程</vt:lpstr>
      <vt:lpstr>限定60s，不限HP</vt:lpstr>
      <vt:lpstr>限定HP=100，不限时间</vt:lpstr>
      <vt:lpstr>PART 4</vt:lpstr>
      <vt:lpstr>总结与回顾</vt:lpstr>
      <vt:lpstr>展示结束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交叉学科学习经验分享</dc:title>
  <dc:creator>陈 诺</dc:creator>
  <cp:lastModifiedBy>Chen Ruoyu</cp:lastModifiedBy>
  <cp:revision>295</cp:revision>
  <dcterms:created xsi:type="dcterms:W3CDTF">2020-10-20T05:36:00Z</dcterms:created>
  <dcterms:modified xsi:type="dcterms:W3CDTF">2022-06-10T12:34:40Z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